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58" r:id="rId5"/>
    <p:sldId id="263" r:id="rId6"/>
    <p:sldId id="259" r:id="rId7"/>
    <p:sldId id="260" r:id="rId8"/>
    <p:sldId id="261" r:id="rId9"/>
    <p:sldId id="264" r:id="rId10"/>
    <p:sldId id="265" r:id="rId11"/>
    <p:sldId id="267" r:id="rId1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ECEC"/>
          </a:solidFill>
        </a:fill>
      </a:tcStyle>
    </a:wholeTbl>
    <a:band2H>
      <a:tcTxStyle/>
      <a:tcStyle>
        <a:tcBdr/>
        <a:fill>
          <a:solidFill>
            <a:srgbClr val="F6F6F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9999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chemeClr val="accent1">
              <a:lumOff val="9999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28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1pPr>
    <a:lvl2pPr indent="2286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2pPr>
    <a:lvl3pPr indent="4572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3pPr>
    <a:lvl4pPr indent="6858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4pPr>
    <a:lvl5pPr indent="9144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liennumm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"/>
          <p:cNvSpPr/>
          <p:nvPr/>
        </p:nvSpPr>
        <p:spPr>
          <a:xfrm>
            <a:off x="0" y="9525"/>
            <a:ext cx="8099425" cy="4813300"/>
          </a:xfrm>
          <a:prstGeom prst="rect">
            <a:avLst/>
          </a:prstGeom>
          <a:solidFill>
            <a:srgbClr val="ECECED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/>
            <a:endParaRPr/>
          </a:p>
        </p:txBody>
      </p:sp>
      <p:pic>
        <p:nvPicPr>
          <p:cNvPr id="21" name="image.pdf" descr="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981450"/>
            <a:ext cx="9144000" cy="2887663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Albert-Ludwigs-Universität Freiburg"/>
          <p:cNvSpPr/>
          <p:nvPr/>
        </p:nvSpPr>
        <p:spPr>
          <a:xfrm>
            <a:off x="395287" y="4943475"/>
            <a:ext cx="2808288" cy="225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defTabSz="914400">
              <a:defRPr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Albert-Ludwigs-Universität Freiburg</a:t>
            </a:r>
          </a:p>
        </p:txBody>
      </p:sp>
      <p:sp>
        <p:nvSpPr>
          <p:cNvPr id="23" name="Foliennummer"/>
          <p:cNvSpPr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ie"/>
          <p:cNvSpPr/>
          <p:nvPr/>
        </p:nvSpPr>
        <p:spPr>
          <a:xfrm>
            <a:off x="0" y="1177925"/>
            <a:ext cx="7956550" cy="0"/>
          </a:xfrm>
          <a:prstGeom prst="line">
            <a:avLst/>
          </a:prstGeom>
          <a:ln w="28575">
            <a:solidFill>
              <a:srgbClr val="C0C0C1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" name="image.pdf" descr="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991475" y="5835650"/>
            <a:ext cx="1152525" cy="68103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Foliennummer"/>
          <p:cNvSpPr>
            <a:spLocks noGrp="1"/>
          </p:cNvSpPr>
          <p:nvPr>
            <p:ph type="sldNum" sz="quarter" idx="2"/>
          </p:nvPr>
        </p:nvSpPr>
        <p:spPr>
          <a:xfrm>
            <a:off x="7745412" y="6605587"/>
            <a:ext cx="127001" cy="127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 defTabSz="914400">
              <a:defRPr sz="800">
                <a:solidFill>
                  <a:srgbClr val="898989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5" name="Titeltext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Titeltext</a:t>
            </a:r>
          </a:p>
        </p:txBody>
      </p:sp>
      <p:sp>
        <p:nvSpPr>
          <p:cNvPr id="6" name="Textebene 1…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-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90575" marR="0" indent="-333375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-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205345" marR="0" indent="-290945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691639" marR="0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-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184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Char char="-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641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Wingdings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098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Wingdings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5560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Wingdings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4013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SzPct val="100000"/>
        <a:buFont typeface="Wingdings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mir Kallel…"/>
          <p:cNvSpPr>
            <a:spLocks noGrp="1"/>
          </p:cNvSpPr>
          <p:nvPr>
            <p:ph type="body" sz="quarter" idx="4294967295"/>
          </p:nvPr>
        </p:nvSpPr>
        <p:spPr>
          <a:xfrm>
            <a:off x="466725" y="2924175"/>
            <a:ext cx="7418388" cy="165735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buSzTx/>
              <a:buFont typeface="Wingdings"/>
              <a:buNone/>
              <a:defRPr sz="2600"/>
            </a:pPr>
            <a:r>
              <a:rPr sz="2400" b="1" dirty="0"/>
              <a:t>                                                               </a:t>
            </a:r>
            <a:r>
              <a:rPr dirty="0"/>
              <a:t>Amir </a:t>
            </a:r>
            <a:r>
              <a:rPr dirty="0" err="1"/>
              <a:t>Kallel</a:t>
            </a:r>
            <a:r>
              <a:rPr dirty="0"/>
              <a:t> </a:t>
            </a:r>
          </a:p>
          <a:p>
            <a:pPr marL="0" indent="0" algn="r">
              <a:buSzTx/>
              <a:buFont typeface="Wingdings"/>
              <a:buNone/>
              <a:defRPr sz="2600"/>
            </a:pPr>
            <a:r>
              <a:rPr dirty="0"/>
              <a:t>    Suresh Dharani Parasuraman</a:t>
            </a:r>
          </a:p>
          <a:p>
            <a:pPr marL="0" indent="0" algn="r">
              <a:buSzTx/>
              <a:buFont typeface="Wingdings"/>
              <a:buNone/>
              <a:defRPr sz="2600"/>
            </a:pPr>
            <a:r>
              <a:rPr dirty="0"/>
              <a:t>    Alexander </a:t>
            </a:r>
            <a:r>
              <a:rPr dirty="0" err="1"/>
              <a:t>Kozhinov</a:t>
            </a:r>
            <a:endParaRPr dirty="0"/>
          </a:p>
        </p:txBody>
      </p:sp>
      <p:sp>
        <p:nvSpPr>
          <p:cNvPr id="33" name="Racket Project"/>
          <p:cNvSpPr>
            <a:spLocks noGrp="1"/>
          </p:cNvSpPr>
          <p:nvPr>
            <p:ph type="title" idx="4294967295"/>
          </p:nvPr>
        </p:nvSpPr>
        <p:spPr>
          <a:xfrm>
            <a:off x="466725" y="1501775"/>
            <a:ext cx="7418388" cy="11525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Racket Project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5/10/17"/>
          <p:cNvSpPr/>
          <p:nvPr/>
        </p:nvSpPr>
        <p:spPr>
          <a:xfrm>
            <a:off x="468312" y="6605587"/>
            <a:ext cx="79057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5/10/17</a:t>
            </a:r>
          </a:p>
        </p:txBody>
      </p:sp>
      <p:sp>
        <p:nvSpPr>
          <p:cNvPr id="60" name="Racket Project"/>
          <p:cNvSpPr/>
          <p:nvPr/>
        </p:nvSpPr>
        <p:spPr>
          <a:xfrm>
            <a:off x="1498600" y="6605587"/>
            <a:ext cx="573722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Racket Project</a:t>
            </a:r>
          </a:p>
        </p:txBody>
      </p:sp>
      <p:sp>
        <p:nvSpPr>
          <p:cNvPr id="61" name="Foliennummer"/>
          <p:cNvSpPr>
            <a:spLocks noGrp="1"/>
          </p:cNvSpPr>
          <p:nvPr>
            <p:ph type="sldNum" sz="quarter" idx="2"/>
          </p:nvPr>
        </p:nvSpPr>
        <p:spPr>
          <a:xfrm>
            <a:off x="7745412" y="660558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62" name="Working Schedule"/>
          <p:cNvSpPr>
            <a:spLocks noGrp="1"/>
          </p:cNvSpPr>
          <p:nvPr>
            <p:ph type="title" idx="4294967295"/>
          </p:nvPr>
        </p:nvSpPr>
        <p:spPr>
          <a:xfrm>
            <a:off x="1663699" y="304800"/>
            <a:ext cx="6720645" cy="7207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/>
              <a:t>IMU </a:t>
            </a:r>
            <a:r>
              <a:rPr lang="de-DE" dirty="0" err="1"/>
              <a:t>embedded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racket</a:t>
            </a:r>
            <a:endParaRPr dirty="0"/>
          </a:p>
        </p:txBody>
      </p:sp>
      <p:sp>
        <p:nvSpPr>
          <p:cNvPr id="63" name="1. Week: Set up and get familiar with development environment (Android IDE and so on)…"/>
          <p:cNvSpPr>
            <a:spLocks noGrp="1"/>
          </p:cNvSpPr>
          <p:nvPr>
            <p:ph type="body" idx="4294967295"/>
          </p:nvPr>
        </p:nvSpPr>
        <p:spPr>
          <a:xfrm>
            <a:off x="198587" y="1484312"/>
            <a:ext cx="7757963" cy="47513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har char="▪"/>
              <a:defRPr sz="2200"/>
            </a:pPr>
            <a:r>
              <a:rPr lang="de-DE" dirty="0" err="1"/>
              <a:t>Using</a:t>
            </a:r>
            <a:r>
              <a:rPr lang="de-DE" dirty="0"/>
              <a:t> an MPU9150 IMU</a:t>
            </a:r>
            <a:endParaRPr dirty="0"/>
          </a:p>
          <a:p>
            <a:pPr>
              <a:buChar char="▪"/>
              <a:defRPr sz="2200"/>
            </a:pPr>
            <a:r>
              <a:rPr lang="de-DE" dirty="0"/>
              <a:t>The same 3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aquisition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timestamp</a:t>
            </a:r>
            <a:endParaRPr dirty="0"/>
          </a:p>
          <a:p>
            <a:pPr>
              <a:buChar char="▪"/>
              <a:defRPr sz="2200"/>
            </a:pPr>
            <a:r>
              <a:rPr lang="de-DE" dirty="0"/>
              <a:t>C++ </a:t>
            </a:r>
            <a:r>
              <a:rPr lang="de-DE" dirty="0" err="1"/>
              <a:t>app</a:t>
            </a:r>
            <a:endParaRPr lang="de-DE" dirty="0"/>
          </a:p>
          <a:p>
            <a:pPr>
              <a:buChar char="▪"/>
              <a:defRPr sz="2200"/>
            </a:pPr>
            <a:endParaRPr lang="de-DE" dirty="0"/>
          </a:p>
          <a:p>
            <a:pPr marL="0" indent="0">
              <a:buNone/>
              <a:defRPr sz="2200"/>
            </a:pPr>
            <a:r>
              <a:rPr lang="de-DE" b="1" dirty="0">
                <a:solidFill>
                  <a:srgbClr val="FF0000"/>
                </a:solidFill>
              </a:rPr>
              <a:t>    TO DO:</a:t>
            </a:r>
          </a:p>
          <a:p>
            <a:pPr>
              <a:buChar char="▪"/>
              <a:defRPr sz="2200"/>
            </a:pPr>
            <a:r>
              <a:rPr lang="de-DE" sz="2200" dirty="0"/>
              <a:t>UDP </a:t>
            </a:r>
            <a:r>
              <a:rPr lang="de-DE" sz="2200" dirty="0" err="1"/>
              <a:t>data</a:t>
            </a:r>
            <a:r>
              <a:rPr lang="de-DE" sz="2200" dirty="0"/>
              <a:t> </a:t>
            </a:r>
            <a:r>
              <a:rPr lang="de-DE" sz="2200" dirty="0" err="1"/>
              <a:t>transmission</a:t>
            </a:r>
            <a:endParaRPr lang="de-DE" sz="2200" dirty="0"/>
          </a:p>
          <a:p>
            <a:pPr>
              <a:buChar char="▪"/>
              <a:defRPr sz="2200"/>
            </a:pPr>
            <a:endParaRPr lang="de-DE" b="1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7A70612-2157-4BA9-9473-BAF54FF26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151" y="2377794"/>
            <a:ext cx="3587261" cy="404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51970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5/10/17"/>
          <p:cNvSpPr/>
          <p:nvPr/>
        </p:nvSpPr>
        <p:spPr>
          <a:xfrm>
            <a:off x="468312" y="6605587"/>
            <a:ext cx="79057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5/10/17</a:t>
            </a:r>
          </a:p>
        </p:txBody>
      </p:sp>
      <p:sp>
        <p:nvSpPr>
          <p:cNvPr id="60" name="Racket Project"/>
          <p:cNvSpPr/>
          <p:nvPr/>
        </p:nvSpPr>
        <p:spPr>
          <a:xfrm>
            <a:off x="1498600" y="6605587"/>
            <a:ext cx="573722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Racket Project</a:t>
            </a:r>
          </a:p>
        </p:txBody>
      </p:sp>
      <p:sp>
        <p:nvSpPr>
          <p:cNvPr id="61" name="Foliennummer"/>
          <p:cNvSpPr>
            <a:spLocks noGrp="1"/>
          </p:cNvSpPr>
          <p:nvPr>
            <p:ph type="sldNum" sz="quarter" idx="2"/>
          </p:nvPr>
        </p:nvSpPr>
        <p:spPr>
          <a:xfrm>
            <a:off x="7745412" y="660558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62" name="Working Schedule"/>
          <p:cNvSpPr>
            <a:spLocks noGrp="1"/>
          </p:cNvSpPr>
          <p:nvPr>
            <p:ph type="title" idx="4294967295"/>
          </p:nvPr>
        </p:nvSpPr>
        <p:spPr>
          <a:xfrm>
            <a:off x="863600" y="310753"/>
            <a:ext cx="6720645" cy="72072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de-DE" dirty="0"/>
              <a:t>Q &amp; A</a:t>
            </a:r>
            <a:endParaRPr dirty="0"/>
          </a:p>
        </p:txBody>
      </p:sp>
      <p:sp>
        <p:nvSpPr>
          <p:cNvPr id="63" name="1. Week: Set up and get familiar with development environment (Android IDE and so on)…"/>
          <p:cNvSpPr>
            <a:spLocks noGrp="1"/>
          </p:cNvSpPr>
          <p:nvPr>
            <p:ph type="body" idx="4294967295"/>
          </p:nvPr>
        </p:nvSpPr>
        <p:spPr>
          <a:xfrm>
            <a:off x="198587" y="1484312"/>
            <a:ext cx="7757963" cy="47513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har char="▪"/>
              <a:defRPr sz="2200"/>
            </a:pPr>
            <a:endParaRPr lang="de-DE" dirty="0"/>
          </a:p>
          <a:p>
            <a:pPr>
              <a:buChar char="▪"/>
              <a:defRPr sz="2200"/>
            </a:pPr>
            <a:endParaRPr lang="de-DE" b="1" dirty="0">
              <a:solidFill>
                <a:srgbClr val="FF0000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D312E6E-941C-47DF-AA84-366D6D085A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00" y="1401365"/>
            <a:ext cx="6994789" cy="407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3312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5/10/17"/>
          <p:cNvSpPr/>
          <p:nvPr/>
        </p:nvSpPr>
        <p:spPr>
          <a:xfrm>
            <a:off x="468312" y="6605587"/>
            <a:ext cx="79057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5/10/17</a:t>
            </a:r>
          </a:p>
        </p:txBody>
      </p:sp>
      <p:sp>
        <p:nvSpPr>
          <p:cNvPr id="36" name="Racket Project"/>
          <p:cNvSpPr/>
          <p:nvPr/>
        </p:nvSpPr>
        <p:spPr>
          <a:xfrm>
            <a:off x="1498600" y="6605587"/>
            <a:ext cx="573722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Racket Project</a:t>
            </a:r>
          </a:p>
        </p:txBody>
      </p:sp>
      <p:sp>
        <p:nvSpPr>
          <p:cNvPr id="37" name="Foliennummer"/>
          <p:cNvSpPr>
            <a:spLocks noGrp="1"/>
          </p:cNvSpPr>
          <p:nvPr>
            <p:ph type="sldNum" sz="quarter" idx="2"/>
          </p:nvPr>
        </p:nvSpPr>
        <p:spPr>
          <a:xfrm>
            <a:off x="7745412" y="660558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38" name="Motivation"/>
          <p:cNvSpPr>
            <a:spLocks noGrp="1"/>
          </p:cNvSpPr>
          <p:nvPr>
            <p:ph type="title" idx="4294967295"/>
          </p:nvPr>
        </p:nvSpPr>
        <p:spPr>
          <a:xfrm>
            <a:off x="1663700" y="304800"/>
            <a:ext cx="6292850" cy="7207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Idea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again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A394208-C40A-4E74-84F8-A866734B7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273" y="1143000"/>
            <a:ext cx="6406139" cy="4572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5/10/17"/>
          <p:cNvSpPr/>
          <p:nvPr/>
        </p:nvSpPr>
        <p:spPr>
          <a:xfrm>
            <a:off x="468312" y="6605587"/>
            <a:ext cx="79057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5/10/17</a:t>
            </a:r>
          </a:p>
        </p:txBody>
      </p:sp>
      <p:sp>
        <p:nvSpPr>
          <p:cNvPr id="36" name="Racket Project"/>
          <p:cNvSpPr/>
          <p:nvPr/>
        </p:nvSpPr>
        <p:spPr>
          <a:xfrm>
            <a:off x="1498600" y="6605587"/>
            <a:ext cx="573722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Racket Project</a:t>
            </a:r>
          </a:p>
        </p:txBody>
      </p:sp>
      <p:sp>
        <p:nvSpPr>
          <p:cNvPr id="37" name="Foliennummer"/>
          <p:cNvSpPr>
            <a:spLocks noGrp="1"/>
          </p:cNvSpPr>
          <p:nvPr>
            <p:ph type="sldNum" sz="quarter" idx="2"/>
          </p:nvPr>
        </p:nvSpPr>
        <p:spPr>
          <a:xfrm>
            <a:off x="7745412" y="660558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38" name="Motivation"/>
          <p:cNvSpPr>
            <a:spLocks noGrp="1"/>
          </p:cNvSpPr>
          <p:nvPr>
            <p:ph type="title" idx="4294967295"/>
          </p:nvPr>
        </p:nvSpPr>
        <p:spPr>
          <a:xfrm>
            <a:off x="1663700" y="304800"/>
            <a:ext cx="6292850" cy="7207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al time racket motion tracking…">
            <a:extLst>
              <a:ext uri="{FF2B5EF4-FFF2-40B4-BE49-F238E27FC236}">
                <a16:creationId xmlns:a16="http://schemas.microsoft.com/office/drawing/2014/main" id="{A9F8097A-4D7E-43DB-97CD-DF425137124A}"/>
              </a:ext>
            </a:extLst>
          </p:cNvPr>
          <p:cNvSpPr txBox="1">
            <a:spLocks/>
          </p:cNvSpPr>
          <p:nvPr/>
        </p:nvSpPr>
        <p:spPr>
          <a:xfrm>
            <a:off x="198587" y="1484312"/>
            <a:ext cx="7757963" cy="4751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>
            <a:lvl1pPr marL="342900" marR="0" indent="-3429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-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790575" marR="0" indent="-333375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-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1205345" marR="0" indent="-290945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691639" marR="0" indent="-320039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-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21844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-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6416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Char char="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30988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Char char="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35560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Char char="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40132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Char char="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>
              <a:lnSpc>
                <a:spcPct val="150000"/>
              </a:lnSpc>
              <a:buClr>
                <a:schemeClr val="accent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Ø"/>
              <a:defRPr sz="2200"/>
            </a:pPr>
            <a:r>
              <a:rPr lang="de-DE" sz="3400" dirty="0" err="1"/>
              <a:t>Modeeling</a:t>
            </a:r>
            <a:r>
              <a:rPr lang="de-DE" sz="3400" dirty="0"/>
              <a:t> </a:t>
            </a:r>
            <a:r>
              <a:rPr lang="de-DE" sz="3400" dirty="0" err="1"/>
              <a:t>the</a:t>
            </a:r>
            <a:r>
              <a:rPr lang="de-DE" sz="3400" dirty="0"/>
              <a:t> </a:t>
            </a:r>
            <a:r>
              <a:rPr lang="de-DE" sz="3400" dirty="0" err="1"/>
              <a:t>perfect</a:t>
            </a:r>
            <a:r>
              <a:rPr lang="de-DE" sz="3400" dirty="0"/>
              <a:t> </a:t>
            </a:r>
            <a:r>
              <a:rPr lang="de-DE" sz="3400" dirty="0" err="1"/>
              <a:t>tennis</a:t>
            </a:r>
            <a:r>
              <a:rPr lang="de-DE" sz="3400" dirty="0"/>
              <a:t> swing</a:t>
            </a:r>
          </a:p>
          <a:p>
            <a:pPr hangingPunct="1">
              <a:lnSpc>
                <a:spcPct val="150000"/>
              </a:lnSpc>
              <a:buClr>
                <a:schemeClr val="accent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Ø"/>
              <a:defRPr sz="2200"/>
            </a:pPr>
            <a:r>
              <a:rPr lang="de-DE" sz="3400" dirty="0"/>
              <a:t>IMU </a:t>
            </a:r>
            <a:r>
              <a:rPr lang="de-DE" sz="3400" dirty="0" err="1"/>
              <a:t>embedded</a:t>
            </a:r>
            <a:r>
              <a:rPr lang="de-DE" sz="3400" dirty="0"/>
              <a:t> in </a:t>
            </a:r>
            <a:r>
              <a:rPr lang="de-DE" sz="3400" dirty="0" err="1"/>
              <a:t>the</a:t>
            </a:r>
            <a:r>
              <a:rPr lang="de-DE" sz="3400" dirty="0"/>
              <a:t> </a:t>
            </a:r>
            <a:r>
              <a:rPr lang="de-DE" sz="3400" dirty="0" err="1"/>
              <a:t>racket</a:t>
            </a:r>
            <a:endParaRPr lang="de-DE" sz="3400" dirty="0"/>
          </a:p>
          <a:p>
            <a:pPr hangingPunct="1">
              <a:lnSpc>
                <a:spcPct val="150000"/>
              </a:lnSpc>
              <a:buClr>
                <a:schemeClr val="accent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Ø"/>
              <a:defRPr sz="2200"/>
            </a:pPr>
            <a:r>
              <a:rPr lang="de-DE" sz="3400" dirty="0"/>
              <a:t>Live </a:t>
            </a:r>
            <a:r>
              <a:rPr lang="de-DE" sz="3400" dirty="0" err="1"/>
              <a:t>data</a:t>
            </a:r>
            <a:r>
              <a:rPr lang="de-DE" sz="3400" dirty="0"/>
              <a:t> </a:t>
            </a:r>
            <a:r>
              <a:rPr lang="de-DE" sz="3400" dirty="0" err="1"/>
              <a:t>plotting</a:t>
            </a:r>
            <a:r>
              <a:rPr lang="de-DE" sz="3400" dirty="0"/>
              <a:t> &amp; </a:t>
            </a:r>
            <a:r>
              <a:rPr lang="de-DE" sz="3400" dirty="0" err="1"/>
              <a:t>fitting</a:t>
            </a:r>
            <a:endParaRPr lang="de-DE" sz="3400" dirty="0"/>
          </a:p>
        </p:txBody>
      </p:sp>
    </p:spTree>
    <p:extLst>
      <p:ext uri="{BB962C8B-B14F-4D97-AF65-F5344CB8AC3E}">
        <p14:creationId xmlns:p14="http://schemas.microsoft.com/office/powerpoint/2010/main" val="80328384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5/10/17"/>
          <p:cNvSpPr/>
          <p:nvPr/>
        </p:nvSpPr>
        <p:spPr>
          <a:xfrm>
            <a:off x="468312" y="6605587"/>
            <a:ext cx="79057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5/10/17</a:t>
            </a:r>
          </a:p>
        </p:txBody>
      </p:sp>
      <p:sp>
        <p:nvSpPr>
          <p:cNvPr id="42" name="Racket Project"/>
          <p:cNvSpPr/>
          <p:nvPr/>
        </p:nvSpPr>
        <p:spPr>
          <a:xfrm>
            <a:off x="1498600" y="6605587"/>
            <a:ext cx="573722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Racket Project</a:t>
            </a:r>
          </a:p>
        </p:txBody>
      </p:sp>
      <p:sp>
        <p:nvSpPr>
          <p:cNvPr id="43" name="Foliennummer"/>
          <p:cNvSpPr>
            <a:spLocks noGrp="1"/>
          </p:cNvSpPr>
          <p:nvPr>
            <p:ph type="sldNum" sz="quarter" idx="2"/>
          </p:nvPr>
        </p:nvSpPr>
        <p:spPr>
          <a:xfrm>
            <a:off x="7745412" y="660558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44" name="Plan A"/>
          <p:cNvSpPr>
            <a:spLocks noGrp="1"/>
          </p:cNvSpPr>
          <p:nvPr>
            <p:ph type="title" idx="4294967295"/>
          </p:nvPr>
        </p:nvSpPr>
        <p:spPr>
          <a:xfrm>
            <a:off x="1663699" y="304800"/>
            <a:ext cx="6935355" cy="7207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Modeling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Perfect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Tennis Swing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al time racket motion tracking…"/>
          <p:cNvSpPr>
            <a:spLocks noGrp="1"/>
          </p:cNvSpPr>
          <p:nvPr>
            <p:ph type="body" idx="4294967295"/>
          </p:nvPr>
        </p:nvSpPr>
        <p:spPr>
          <a:xfrm>
            <a:off x="198587" y="1484312"/>
            <a:ext cx="7757963" cy="47513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har char="▪"/>
              <a:defRPr sz="2200"/>
            </a:pPr>
            <a:r>
              <a:rPr lang="de-DE" dirty="0"/>
              <a:t>20 Tennis swing </a:t>
            </a:r>
            <a:r>
              <a:rPr lang="de-DE" dirty="0" err="1"/>
              <a:t>motions</a:t>
            </a:r>
            <a:r>
              <a:rPr lang="de-DE" dirty="0"/>
              <a:t> </a:t>
            </a:r>
            <a:r>
              <a:rPr lang="de-DE" dirty="0" err="1"/>
              <a:t>performed</a:t>
            </a:r>
            <a:r>
              <a:rPr lang="de-DE" dirty="0"/>
              <a:t> </a:t>
            </a:r>
            <a:r>
              <a:rPr lang="de-DE" dirty="0" err="1"/>
              <a:t>seperately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LG smart </a:t>
            </a:r>
            <a:r>
              <a:rPr lang="de-DE" dirty="0" err="1"/>
              <a:t>watch</a:t>
            </a:r>
            <a:r>
              <a:rPr lang="de-DE" dirty="0"/>
              <a:t> </a:t>
            </a:r>
            <a:r>
              <a:rPr lang="de-DE" dirty="0" err="1"/>
              <a:t>worn</a:t>
            </a:r>
            <a:r>
              <a:rPr lang="de-DE" dirty="0"/>
              <a:t> on </a:t>
            </a:r>
            <a:r>
              <a:rPr lang="de-DE" dirty="0" err="1"/>
              <a:t>wrist</a:t>
            </a:r>
            <a:r>
              <a:rPr lang="de-DE" dirty="0"/>
              <a:t>.</a:t>
            </a:r>
          </a:p>
          <a:p>
            <a:pPr>
              <a:buChar char="▪"/>
              <a:defRPr sz="2200"/>
            </a:pPr>
            <a:r>
              <a:rPr lang="de-DE" dirty="0"/>
              <a:t>Sensor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recorded</a:t>
            </a:r>
            <a:r>
              <a:rPr lang="de-DE" dirty="0"/>
              <a:t> </a:t>
            </a:r>
            <a:r>
              <a:rPr lang="de-DE" dirty="0" err="1"/>
              <a:t>individually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Cmotion</a:t>
            </a:r>
            <a:r>
              <a:rPr lang="de-DE" dirty="0"/>
              <a:t>:</a:t>
            </a:r>
          </a:p>
          <a:p>
            <a:pPr lvl="1">
              <a:buClr>
                <a:schemeClr val="accent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ü"/>
              <a:defRPr sz="2200"/>
            </a:pPr>
            <a:r>
              <a:rPr lang="de-DE" dirty="0" err="1"/>
              <a:t>Acceleration</a:t>
            </a:r>
            <a:endParaRPr lang="de-DE" dirty="0"/>
          </a:p>
          <a:p>
            <a:pPr lvl="1">
              <a:buClr>
                <a:schemeClr val="accent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ü"/>
              <a:defRPr sz="2200"/>
            </a:pPr>
            <a:r>
              <a:rPr lang="de-DE" dirty="0" err="1"/>
              <a:t>Magnetic</a:t>
            </a:r>
            <a:r>
              <a:rPr lang="de-DE" dirty="0"/>
              <a:t> Field</a:t>
            </a:r>
          </a:p>
          <a:p>
            <a:pPr lvl="1">
              <a:buClr>
                <a:schemeClr val="accent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ü"/>
              <a:defRPr sz="2200"/>
            </a:pPr>
            <a:r>
              <a:rPr lang="de-DE" dirty="0" err="1"/>
              <a:t>Gyroscope</a:t>
            </a:r>
            <a:endParaRPr dirty="0"/>
          </a:p>
          <a:p>
            <a:pPr>
              <a:buChar char="▪"/>
              <a:defRPr sz="2200"/>
            </a:pPr>
            <a:r>
              <a:rPr lang="de-DE" dirty="0"/>
              <a:t>9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[3 </a:t>
            </a:r>
            <a:r>
              <a:rPr lang="de-DE" dirty="0" err="1"/>
              <a:t>axis</a:t>
            </a:r>
            <a:r>
              <a:rPr lang="de-DE" dirty="0"/>
              <a:t> per </a:t>
            </a:r>
            <a:r>
              <a:rPr lang="de-DE" dirty="0" err="1"/>
              <a:t>sensor</a:t>
            </a:r>
            <a:r>
              <a:rPr lang="de-DE" dirty="0"/>
              <a:t>] </a:t>
            </a:r>
            <a:r>
              <a:rPr lang="de-DE" dirty="0" err="1"/>
              <a:t>analyzed</a:t>
            </a:r>
            <a:r>
              <a:rPr lang="de-DE" dirty="0"/>
              <a:t> and </a:t>
            </a:r>
            <a:r>
              <a:rPr lang="de-DE" dirty="0" err="1"/>
              <a:t>plotted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Matlab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5/10/17"/>
          <p:cNvSpPr/>
          <p:nvPr/>
        </p:nvSpPr>
        <p:spPr>
          <a:xfrm>
            <a:off x="468312" y="6605587"/>
            <a:ext cx="79057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5/10/17</a:t>
            </a:r>
          </a:p>
        </p:txBody>
      </p:sp>
      <p:sp>
        <p:nvSpPr>
          <p:cNvPr id="42" name="Racket Project"/>
          <p:cNvSpPr/>
          <p:nvPr/>
        </p:nvSpPr>
        <p:spPr>
          <a:xfrm>
            <a:off x="1498600" y="6605587"/>
            <a:ext cx="573722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Racket Project</a:t>
            </a:r>
          </a:p>
        </p:txBody>
      </p:sp>
      <p:sp>
        <p:nvSpPr>
          <p:cNvPr id="43" name="Foliennummer"/>
          <p:cNvSpPr>
            <a:spLocks noGrp="1"/>
          </p:cNvSpPr>
          <p:nvPr>
            <p:ph type="sldNum" sz="quarter" idx="2"/>
          </p:nvPr>
        </p:nvSpPr>
        <p:spPr>
          <a:xfrm>
            <a:off x="7745412" y="660558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44" name="Plan A"/>
          <p:cNvSpPr>
            <a:spLocks noGrp="1"/>
          </p:cNvSpPr>
          <p:nvPr>
            <p:ph type="title" idx="4294967295"/>
          </p:nvPr>
        </p:nvSpPr>
        <p:spPr>
          <a:xfrm>
            <a:off x="1663699" y="304800"/>
            <a:ext cx="6935355" cy="7207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Modeling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Perfect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Tennis Swing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11F4E59-F059-4CB4-BDBD-A666417D97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87" y="1195754"/>
            <a:ext cx="8818804" cy="4543864"/>
          </a:xfrm>
          <a:prstGeom prst="rect">
            <a:avLst/>
          </a:prstGeom>
        </p:spPr>
      </p:pic>
      <p:sp>
        <p:nvSpPr>
          <p:cNvPr id="9" name="Offline racket motion tracking…">
            <a:extLst>
              <a:ext uri="{FF2B5EF4-FFF2-40B4-BE49-F238E27FC236}">
                <a16:creationId xmlns:a16="http://schemas.microsoft.com/office/drawing/2014/main" id="{D02B7ECE-C9AF-49DD-8224-8EEA85C53659}"/>
              </a:ext>
            </a:extLst>
          </p:cNvPr>
          <p:cNvSpPr txBox="1">
            <a:spLocks/>
          </p:cNvSpPr>
          <p:nvPr/>
        </p:nvSpPr>
        <p:spPr>
          <a:xfrm>
            <a:off x="468312" y="5849827"/>
            <a:ext cx="7757963" cy="755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>
            <a:lvl1pPr marL="342900" marR="0" indent="-3429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-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790575" marR="0" indent="-333375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-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1205345" marR="0" indent="-290945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691639" marR="0" indent="-320039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-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21844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-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6416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Char char="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30988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Char char="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35560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Char char="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40132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Char char="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>
              <a:buFontTx/>
              <a:buChar char="▪"/>
              <a:defRPr sz="2200"/>
            </a:pPr>
            <a:r>
              <a:rPr lang="de-DE" sz="2200" dirty="0" err="1">
                <a:solidFill>
                  <a:srgbClr val="FF2600"/>
                </a:solidFill>
              </a:rPr>
              <a:t>However</a:t>
            </a:r>
            <a:r>
              <a:rPr lang="de-DE" sz="2200" dirty="0">
                <a:solidFill>
                  <a:srgbClr val="FF2600"/>
                </a:solidFill>
              </a:rPr>
              <a:t>,</a:t>
            </a:r>
            <a:r>
              <a:rPr lang="de-DE" sz="2200" dirty="0"/>
              <a:t> 20 </a:t>
            </a:r>
            <a:r>
              <a:rPr lang="de-DE" sz="2200" dirty="0" err="1"/>
              <a:t>data</a:t>
            </a:r>
            <a:r>
              <a:rPr lang="de-DE" sz="2200" dirty="0"/>
              <a:t> </a:t>
            </a:r>
            <a:r>
              <a:rPr lang="de-DE" sz="2200" dirty="0" err="1"/>
              <a:t>swings</a:t>
            </a:r>
            <a:r>
              <a:rPr lang="de-DE" sz="2200" dirty="0"/>
              <a:t> </a:t>
            </a:r>
            <a:r>
              <a:rPr lang="de-DE" sz="2200" dirty="0" err="1"/>
              <a:t>have</a:t>
            </a:r>
            <a:r>
              <a:rPr lang="de-DE" sz="2200" dirty="0"/>
              <a:t> different time </a:t>
            </a:r>
            <a:r>
              <a:rPr lang="de-DE" sz="2200" dirty="0" err="1"/>
              <a:t>stamps</a:t>
            </a:r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276076589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5/10/17"/>
          <p:cNvSpPr/>
          <p:nvPr/>
        </p:nvSpPr>
        <p:spPr>
          <a:xfrm>
            <a:off x="468312" y="6605587"/>
            <a:ext cx="79057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5/10/17</a:t>
            </a:r>
          </a:p>
        </p:txBody>
      </p:sp>
      <p:sp>
        <p:nvSpPr>
          <p:cNvPr id="48" name="Racket Project"/>
          <p:cNvSpPr/>
          <p:nvPr/>
        </p:nvSpPr>
        <p:spPr>
          <a:xfrm>
            <a:off x="1498600" y="6605587"/>
            <a:ext cx="573722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Racket Project</a:t>
            </a:r>
          </a:p>
        </p:txBody>
      </p:sp>
      <p:sp>
        <p:nvSpPr>
          <p:cNvPr id="49" name="Foliennummer"/>
          <p:cNvSpPr>
            <a:spLocks noGrp="1"/>
          </p:cNvSpPr>
          <p:nvPr>
            <p:ph type="sldNum" sz="quarter" idx="2"/>
          </p:nvPr>
        </p:nvSpPr>
        <p:spPr>
          <a:xfrm>
            <a:off x="7745412" y="660558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50" name="Plan B"/>
          <p:cNvSpPr>
            <a:spLocks noGrp="1"/>
          </p:cNvSpPr>
          <p:nvPr>
            <p:ph type="title" idx="4294967295"/>
          </p:nvPr>
        </p:nvSpPr>
        <p:spPr>
          <a:xfrm>
            <a:off x="1663700" y="304800"/>
            <a:ext cx="6292850" cy="72072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Modeling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Perfect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Tennis Swing</a:t>
            </a:r>
            <a:endParaRPr dirty="0"/>
          </a:p>
        </p:txBody>
      </p:sp>
      <p:sp>
        <p:nvSpPr>
          <p:cNvPr id="51" name="Offline racket motion tracking…"/>
          <p:cNvSpPr>
            <a:spLocks noGrp="1"/>
          </p:cNvSpPr>
          <p:nvPr>
            <p:ph type="body" idx="4294967295"/>
          </p:nvPr>
        </p:nvSpPr>
        <p:spPr>
          <a:xfrm>
            <a:off x="364465" y="1523206"/>
            <a:ext cx="7757963" cy="7557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buNone/>
              <a:defRPr sz="2200"/>
            </a:pPr>
            <a:r>
              <a:rPr lang="de-DE" dirty="0" err="1"/>
              <a:t>Acceleration</a:t>
            </a:r>
            <a:r>
              <a:rPr lang="de-DE" dirty="0"/>
              <a:t> X-</a:t>
            </a:r>
            <a:r>
              <a:rPr lang="de-DE" dirty="0" err="1"/>
              <a:t>axis</a:t>
            </a:r>
            <a:r>
              <a:rPr lang="de-DE" dirty="0"/>
              <a:t> time shift </a:t>
            </a:r>
            <a:r>
              <a:rPr lang="de-DE" dirty="0" err="1"/>
              <a:t>example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4DEF32B-0A5A-4FD3-94D0-35DEE2D4A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401" y="1886268"/>
            <a:ext cx="3701149" cy="471931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8EE32E5E-50CF-4348-B65C-AE230AD5A7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65" y="1899138"/>
            <a:ext cx="3707111" cy="470644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5/10/17"/>
          <p:cNvSpPr/>
          <p:nvPr/>
        </p:nvSpPr>
        <p:spPr>
          <a:xfrm>
            <a:off x="468312" y="6605587"/>
            <a:ext cx="79057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5/10/17</a:t>
            </a:r>
          </a:p>
        </p:txBody>
      </p:sp>
      <p:sp>
        <p:nvSpPr>
          <p:cNvPr id="54" name="Racket Project"/>
          <p:cNvSpPr/>
          <p:nvPr/>
        </p:nvSpPr>
        <p:spPr>
          <a:xfrm>
            <a:off x="1498600" y="6605587"/>
            <a:ext cx="573722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Racket Project</a:t>
            </a:r>
          </a:p>
        </p:txBody>
      </p:sp>
      <p:sp>
        <p:nvSpPr>
          <p:cNvPr id="55" name="Foliennummer"/>
          <p:cNvSpPr>
            <a:spLocks noGrp="1"/>
          </p:cNvSpPr>
          <p:nvPr>
            <p:ph type="sldNum" sz="quarter" idx="2"/>
          </p:nvPr>
        </p:nvSpPr>
        <p:spPr>
          <a:xfrm>
            <a:off x="7745412" y="660558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56" name="Plan C"/>
          <p:cNvSpPr>
            <a:spLocks noGrp="1"/>
          </p:cNvSpPr>
          <p:nvPr>
            <p:ph type="title" idx="4294967295"/>
          </p:nvPr>
        </p:nvSpPr>
        <p:spPr>
          <a:xfrm>
            <a:off x="1663700" y="304800"/>
            <a:ext cx="6292850" cy="72072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Modeling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Perfect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Tennis Swing</a:t>
            </a:r>
            <a:endParaRPr dirty="0"/>
          </a:p>
        </p:txBody>
      </p:sp>
      <p:sp>
        <p:nvSpPr>
          <p:cNvPr id="57" name="Offline racket motion tracking…"/>
          <p:cNvSpPr>
            <a:spLocks noGrp="1"/>
          </p:cNvSpPr>
          <p:nvPr>
            <p:ph type="body" idx="4294967295"/>
          </p:nvPr>
        </p:nvSpPr>
        <p:spPr>
          <a:xfrm>
            <a:off x="198587" y="1523206"/>
            <a:ext cx="7757963" cy="47513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har char="▪"/>
              <a:defRPr sz="2200"/>
            </a:pPr>
            <a:r>
              <a:rPr lang="en-US" dirty="0" err="1"/>
              <a:t>Ídentifying</a:t>
            </a:r>
            <a:r>
              <a:rPr lang="en-US" dirty="0"/>
              <a:t> the most suitable fit type </a:t>
            </a:r>
          </a:p>
          <a:p>
            <a:pPr>
              <a:buChar char="▪"/>
              <a:defRPr sz="2200"/>
            </a:pPr>
            <a:r>
              <a:rPr lang="en-US" dirty="0"/>
              <a:t>through dynamic </a:t>
            </a:r>
            <a:r>
              <a:rPr lang="en-US" dirty="0" err="1"/>
              <a:t>Matlab</a:t>
            </a:r>
            <a:r>
              <a:rPr lang="en-US" dirty="0"/>
              <a:t> script</a:t>
            </a:r>
          </a:p>
          <a:p>
            <a:pPr>
              <a:buChar char="▪"/>
              <a:defRPr sz="2200"/>
            </a:pPr>
            <a:r>
              <a:rPr lang="en-US" dirty="0"/>
              <a:t>Trial &amp; error</a:t>
            </a:r>
          </a:p>
        </p:txBody>
      </p:sp>
      <p:pic>
        <p:nvPicPr>
          <p:cNvPr id="3" name="2017-06-28 at 18-24-33">
            <a:hlinkClick r:id="" action="ppaction://media"/>
            <a:extLst>
              <a:ext uri="{FF2B5EF4-FFF2-40B4-BE49-F238E27FC236}">
                <a16:creationId xmlns:a16="http://schemas.microsoft.com/office/drawing/2014/main" id="{E9D0CA95-E590-4104-A0F7-8305C64771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4810" y="2714979"/>
            <a:ext cx="6281015" cy="371408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5/10/17"/>
          <p:cNvSpPr/>
          <p:nvPr/>
        </p:nvSpPr>
        <p:spPr>
          <a:xfrm>
            <a:off x="468312" y="6605587"/>
            <a:ext cx="79057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5/10/17</a:t>
            </a:r>
          </a:p>
        </p:txBody>
      </p:sp>
      <p:sp>
        <p:nvSpPr>
          <p:cNvPr id="60" name="Racket Project"/>
          <p:cNvSpPr/>
          <p:nvPr/>
        </p:nvSpPr>
        <p:spPr>
          <a:xfrm>
            <a:off x="1498600" y="6605587"/>
            <a:ext cx="573722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Racket Project</a:t>
            </a:r>
          </a:p>
        </p:txBody>
      </p:sp>
      <p:sp>
        <p:nvSpPr>
          <p:cNvPr id="61" name="Foliennummer"/>
          <p:cNvSpPr>
            <a:spLocks noGrp="1"/>
          </p:cNvSpPr>
          <p:nvPr>
            <p:ph type="sldNum" sz="quarter" idx="2"/>
          </p:nvPr>
        </p:nvSpPr>
        <p:spPr>
          <a:xfrm>
            <a:off x="7745412" y="660558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62" name="Working Schedule"/>
          <p:cNvSpPr>
            <a:spLocks noGrp="1"/>
          </p:cNvSpPr>
          <p:nvPr>
            <p:ph type="title" idx="4294967295"/>
          </p:nvPr>
        </p:nvSpPr>
        <p:spPr>
          <a:xfrm>
            <a:off x="1663699" y="304800"/>
            <a:ext cx="6720645" cy="7207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/>
              <a:t>IMU </a:t>
            </a:r>
            <a:r>
              <a:rPr lang="de-DE" dirty="0" err="1"/>
              <a:t>embedded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racket</a:t>
            </a:r>
            <a:endParaRPr dirty="0"/>
          </a:p>
        </p:txBody>
      </p:sp>
      <p:sp>
        <p:nvSpPr>
          <p:cNvPr id="63" name="1. Week: Set up and get familiar with development environment (Android IDE and so on)…"/>
          <p:cNvSpPr>
            <a:spLocks noGrp="1"/>
          </p:cNvSpPr>
          <p:nvPr>
            <p:ph type="body" idx="4294967295"/>
          </p:nvPr>
        </p:nvSpPr>
        <p:spPr>
          <a:xfrm>
            <a:off x="198587" y="1484312"/>
            <a:ext cx="7757963" cy="47513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har char="▪"/>
              <a:defRPr sz="2200"/>
            </a:pPr>
            <a:r>
              <a:rPr lang="de-DE" dirty="0" err="1"/>
              <a:t>Using</a:t>
            </a:r>
            <a:r>
              <a:rPr lang="de-DE" dirty="0"/>
              <a:t> an MPU9150 IMU</a:t>
            </a:r>
            <a:endParaRPr dirty="0"/>
          </a:p>
          <a:p>
            <a:pPr>
              <a:buChar char="▪"/>
              <a:defRPr sz="2200"/>
            </a:pPr>
            <a:r>
              <a:rPr lang="de-DE" dirty="0"/>
              <a:t>The same 3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aquisition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timestamp</a:t>
            </a:r>
            <a:endParaRPr dirty="0"/>
          </a:p>
          <a:p>
            <a:pPr>
              <a:buChar char="▪"/>
              <a:defRPr sz="2200"/>
            </a:pPr>
            <a:r>
              <a:rPr lang="de-DE" dirty="0"/>
              <a:t>C++ </a:t>
            </a:r>
            <a:r>
              <a:rPr lang="de-DE" dirty="0" err="1"/>
              <a:t>app</a:t>
            </a:r>
            <a:endParaRPr lang="de-DE" dirty="0"/>
          </a:p>
          <a:p>
            <a:pPr>
              <a:buChar char="▪"/>
              <a:defRPr sz="2200"/>
            </a:pPr>
            <a:endParaRPr lang="de-DE" dirty="0"/>
          </a:p>
          <a:p>
            <a:pPr marL="0" indent="0">
              <a:buNone/>
              <a:defRPr sz="2200"/>
            </a:pPr>
            <a:r>
              <a:rPr lang="de-DE" b="1" dirty="0">
                <a:solidFill>
                  <a:srgbClr val="FF0000"/>
                </a:solidFill>
              </a:rPr>
              <a:t>    TO DO:</a:t>
            </a:r>
          </a:p>
          <a:p>
            <a:pPr>
              <a:buChar char="▪"/>
              <a:defRPr sz="2200"/>
            </a:pPr>
            <a:r>
              <a:rPr lang="de-DE" sz="2200" dirty="0"/>
              <a:t>UDP </a:t>
            </a:r>
            <a:r>
              <a:rPr lang="de-DE" sz="2200" dirty="0" err="1"/>
              <a:t>data</a:t>
            </a:r>
            <a:r>
              <a:rPr lang="de-DE" sz="2200" dirty="0"/>
              <a:t> </a:t>
            </a:r>
            <a:r>
              <a:rPr lang="de-DE" sz="2200" dirty="0" err="1"/>
              <a:t>transmission</a:t>
            </a:r>
            <a:endParaRPr lang="de-DE" sz="2200" dirty="0"/>
          </a:p>
          <a:p>
            <a:pPr>
              <a:buChar char="▪"/>
              <a:defRPr sz="2200"/>
            </a:pPr>
            <a:endParaRPr lang="de-DE" b="1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7A70612-2157-4BA9-9473-BAF54FF26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151" y="2377794"/>
            <a:ext cx="3587261" cy="40428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5/10/17"/>
          <p:cNvSpPr/>
          <p:nvPr/>
        </p:nvSpPr>
        <p:spPr>
          <a:xfrm>
            <a:off x="468312" y="6605587"/>
            <a:ext cx="790576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5/10/17</a:t>
            </a:r>
          </a:p>
        </p:txBody>
      </p:sp>
      <p:sp>
        <p:nvSpPr>
          <p:cNvPr id="60" name="Racket Project"/>
          <p:cNvSpPr/>
          <p:nvPr/>
        </p:nvSpPr>
        <p:spPr>
          <a:xfrm>
            <a:off x="1498600" y="6605587"/>
            <a:ext cx="573722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914400">
              <a:defRPr sz="800">
                <a:solidFill>
                  <a:srgbClr val="898989"/>
                </a:solidFill>
              </a:defRPr>
            </a:lvl1pPr>
          </a:lstStyle>
          <a:p>
            <a:r>
              <a:t>Racket Project</a:t>
            </a:r>
          </a:p>
        </p:txBody>
      </p:sp>
      <p:sp>
        <p:nvSpPr>
          <p:cNvPr id="61" name="Foliennummer"/>
          <p:cNvSpPr>
            <a:spLocks noGrp="1"/>
          </p:cNvSpPr>
          <p:nvPr>
            <p:ph type="sldNum" sz="quarter" idx="2"/>
          </p:nvPr>
        </p:nvSpPr>
        <p:spPr>
          <a:xfrm>
            <a:off x="7745412" y="660558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62" name="Working Schedule"/>
          <p:cNvSpPr>
            <a:spLocks noGrp="1"/>
          </p:cNvSpPr>
          <p:nvPr>
            <p:ph type="title" idx="4294967295"/>
          </p:nvPr>
        </p:nvSpPr>
        <p:spPr>
          <a:xfrm>
            <a:off x="1663699" y="304800"/>
            <a:ext cx="6720645" cy="7207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/>
              <a:t>Live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plotting</a:t>
            </a:r>
            <a:r>
              <a:rPr lang="de-DE" dirty="0"/>
              <a:t> &amp; </a:t>
            </a:r>
            <a:r>
              <a:rPr lang="de-DE" dirty="0" err="1"/>
              <a:t>fitting</a:t>
            </a:r>
            <a:endParaRPr dirty="0"/>
          </a:p>
        </p:txBody>
      </p:sp>
      <p:sp>
        <p:nvSpPr>
          <p:cNvPr id="63" name="1. Week: Set up and get familiar with development environment (Android IDE and so on)…"/>
          <p:cNvSpPr>
            <a:spLocks noGrp="1"/>
          </p:cNvSpPr>
          <p:nvPr>
            <p:ph type="body" idx="4294967295"/>
          </p:nvPr>
        </p:nvSpPr>
        <p:spPr>
          <a:xfrm>
            <a:off x="198587" y="1484312"/>
            <a:ext cx="7757963" cy="47513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Char char="▪"/>
              <a:defRPr sz="2200"/>
            </a:pPr>
            <a:r>
              <a:rPr lang="de-DE" dirty="0"/>
              <a:t>C++ </a:t>
            </a:r>
            <a:r>
              <a:rPr lang="de-DE" dirty="0" err="1"/>
              <a:t>app</a:t>
            </a:r>
            <a:r>
              <a:rPr lang="de-DE" dirty="0"/>
              <a:t> </a:t>
            </a:r>
            <a:r>
              <a:rPr lang="de-DE" dirty="0" err="1"/>
              <a:t>reading</a:t>
            </a:r>
            <a:r>
              <a:rPr lang="de-DE" dirty="0"/>
              <a:t> live stream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UDP [</a:t>
            </a:r>
            <a:r>
              <a:rPr lang="de-DE" dirty="0" err="1"/>
              <a:t>sent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smartphone</a:t>
            </a:r>
            <a:r>
              <a:rPr lang="de-DE" dirty="0"/>
              <a:t>]</a:t>
            </a:r>
            <a:endParaRPr dirty="0"/>
          </a:p>
          <a:p>
            <a:pPr>
              <a:buChar char="▪"/>
              <a:defRPr sz="2200"/>
            </a:pPr>
            <a:r>
              <a:rPr lang="de-DE" dirty="0"/>
              <a:t>Low </a:t>
            </a:r>
            <a:r>
              <a:rPr lang="de-DE" dirty="0" err="1"/>
              <a:t>response</a:t>
            </a:r>
            <a:r>
              <a:rPr lang="de-DE" dirty="0"/>
              <a:t> time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visualisation</a:t>
            </a:r>
            <a:endParaRPr lang="de-DE" dirty="0"/>
          </a:p>
          <a:p>
            <a:pPr>
              <a:buChar char="▪"/>
              <a:defRPr sz="2200"/>
            </a:pPr>
            <a:endParaRPr lang="de-DE" dirty="0"/>
          </a:p>
          <a:p>
            <a:pPr marL="0" indent="0">
              <a:buNone/>
              <a:defRPr sz="2200"/>
            </a:pPr>
            <a:endParaRPr lang="de-DE" dirty="0"/>
          </a:p>
          <a:p>
            <a:pPr marL="0" indent="0">
              <a:buNone/>
              <a:defRPr sz="2200"/>
            </a:pPr>
            <a:endParaRPr lang="de-DE" dirty="0"/>
          </a:p>
          <a:p>
            <a:pPr marL="0" indent="0">
              <a:buNone/>
              <a:defRPr sz="2200"/>
            </a:pPr>
            <a:endParaRPr lang="de-DE" dirty="0"/>
          </a:p>
          <a:p>
            <a:pPr marL="0" indent="0">
              <a:buNone/>
              <a:defRPr sz="2200"/>
            </a:pPr>
            <a:endParaRPr lang="de-DE" b="1" dirty="0">
              <a:solidFill>
                <a:srgbClr val="FF0000"/>
              </a:solidFill>
            </a:endParaRPr>
          </a:p>
        </p:txBody>
      </p:sp>
      <p:pic>
        <p:nvPicPr>
          <p:cNvPr id="2" name="video-1498664409">
            <a:hlinkClick r:id="" action="ppaction://media"/>
            <a:extLst>
              <a:ext uri="{FF2B5EF4-FFF2-40B4-BE49-F238E27FC236}">
                <a16:creationId xmlns:a16="http://schemas.microsoft.com/office/drawing/2014/main" id="{1E663953-E299-4C76-868A-C707AD32E2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1195" y="2664149"/>
            <a:ext cx="6869088" cy="389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800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Uni_Praesentation_E1e_RGB">
  <a:themeElements>
    <a:clrScheme name="Uni_Praesentation_E1e_RGB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CCCCCC"/>
      </a:accent1>
      <a:accent2>
        <a:srgbClr val="004A99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ni_Praesentation_E1e_RGB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ni_Praesentation_E1e_RGB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Uni_Praesentation_E1e_RGB">
  <a:themeElements>
    <a:clrScheme name="Uni_Praesentation_E1e_RGB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CCCCCC"/>
      </a:accent1>
      <a:accent2>
        <a:srgbClr val="004A99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ni_Praesentation_E1e_RGB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ni_Praesentation_E1e_RGB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241</Words>
  <Application>Microsoft Office PowerPoint</Application>
  <PresentationFormat>Bildschirmpräsentation (4:3)</PresentationFormat>
  <Paragraphs>75</Paragraphs>
  <Slides>11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Calibri</vt:lpstr>
      <vt:lpstr>Times New Roman</vt:lpstr>
      <vt:lpstr>Wingdings</vt:lpstr>
      <vt:lpstr>Uni_Praesentation_E1e_RGB</vt:lpstr>
      <vt:lpstr>Racket Project</vt:lpstr>
      <vt:lpstr>The Idea again</vt:lpstr>
      <vt:lpstr>Outline</vt:lpstr>
      <vt:lpstr>Modeling the Perfect Tennis Swing</vt:lpstr>
      <vt:lpstr>Modeling the Perfect Tennis Swing</vt:lpstr>
      <vt:lpstr>Modeling the Perfect Tennis Swing</vt:lpstr>
      <vt:lpstr>Modeling the Perfect Tennis Swing</vt:lpstr>
      <vt:lpstr>IMU embedded in the racket</vt:lpstr>
      <vt:lpstr>Live data plotting &amp; fitting</vt:lpstr>
      <vt:lpstr>IMU embedded in the racket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Racket Project</dc:title>
  <dc:creator>Amir</dc:creator>
  <cp:lastModifiedBy>Amir</cp:lastModifiedBy>
  <cp:revision>15</cp:revision>
  <dcterms:modified xsi:type="dcterms:W3CDTF">2017-06-28T16:42:13Z</dcterms:modified>
</cp:coreProperties>
</file>